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4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293"/>
          <p:cNvSpPr txBox="1">
            <a:spLocks noChangeArrowheads="1"/>
          </p:cNvSpPr>
          <p:nvPr/>
        </p:nvSpPr>
        <p:spPr bwMode="auto">
          <a:xfrm flipH="1">
            <a:off x="6781800" y="152400"/>
            <a:ext cx="200469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0"/>
              </a:spcAft>
            </a:pPr>
            <a:r>
              <a:rPr lang="en-US" sz="1400" b="1" dirty="0">
                <a:effectLst/>
                <a:latin typeface="Calibri"/>
                <a:ea typeface="Calibri"/>
                <a:cs typeface="Arial"/>
              </a:rPr>
              <a:t>Lecturer: Assist prof.</a:t>
            </a:r>
            <a:endParaRPr lang="en-US" sz="1100" dirty="0">
              <a:effectLst/>
              <a:latin typeface="Calibri"/>
              <a:ea typeface="Calibri"/>
              <a:cs typeface="Arial"/>
            </a:endParaRPr>
          </a:p>
          <a:p>
            <a:pPr algn="ctr" rtl="0">
              <a:lnSpc>
                <a:spcPct val="115000"/>
              </a:lnSpc>
              <a:spcAft>
                <a:spcPts val="0"/>
              </a:spcAft>
            </a:pPr>
            <a:r>
              <a:rPr lang="en-US" sz="1400" b="1" dirty="0" err="1">
                <a:effectLst/>
                <a:latin typeface="Calibri"/>
                <a:ea typeface="Calibri"/>
                <a:cs typeface="Arial"/>
              </a:rPr>
              <a:t>Dr.Sally</a:t>
            </a:r>
            <a:r>
              <a:rPr lang="en-US" sz="1400" b="1" dirty="0">
                <a:effectLst/>
                <a:latin typeface="Calibri"/>
                <a:ea typeface="Calibri"/>
                <a:cs typeface="Arial"/>
              </a:rPr>
              <a:t> Ahmed</a:t>
            </a:r>
            <a:endParaRPr lang="en-US" sz="1100" dirty="0">
              <a:effectLst/>
              <a:latin typeface="Calibri"/>
              <a:ea typeface="Calibri"/>
              <a:cs typeface="Arial"/>
            </a:endParaRPr>
          </a:p>
        </p:txBody>
      </p:sp>
      <p:sp>
        <p:nvSpPr>
          <p:cNvPr id="5" name="مربع نص 2"/>
          <p:cNvSpPr txBox="1">
            <a:spLocks noChangeArrowheads="1"/>
          </p:cNvSpPr>
          <p:nvPr/>
        </p:nvSpPr>
        <p:spPr bwMode="auto">
          <a:xfrm flipH="1">
            <a:off x="3870642" y="15240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0"/>
              </a:spcAft>
            </a:pPr>
            <a:r>
              <a:rPr lang="en-US" sz="1400" b="1" dirty="0">
                <a:effectLst/>
                <a:latin typeface="Calibri"/>
                <a:ea typeface="Calibri"/>
                <a:cs typeface="Arial"/>
              </a:rPr>
              <a:t>Parasitology</a:t>
            </a:r>
            <a:endParaRPr lang="en-US" sz="1100" dirty="0">
              <a:effectLst/>
              <a:latin typeface="Calibri"/>
              <a:ea typeface="Calibri"/>
              <a:cs typeface="Arial"/>
            </a:endParaRPr>
          </a:p>
          <a:p>
            <a:pPr algn="ctr" rtl="0">
              <a:lnSpc>
                <a:spcPct val="115000"/>
              </a:lnSpc>
              <a:spcAft>
                <a:spcPts val="0"/>
              </a:spcAft>
            </a:pPr>
            <a:r>
              <a:rPr lang="en-US" sz="1400" b="1" dirty="0">
                <a:effectLst/>
                <a:latin typeface="Calibri"/>
                <a:ea typeface="Calibri"/>
                <a:cs typeface="Arial"/>
              </a:rPr>
              <a:t>14</a:t>
            </a:r>
            <a:r>
              <a:rPr lang="en-US" sz="1400" b="1" baseline="30000" dirty="0">
                <a:effectLst/>
                <a:latin typeface="Calibri"/>
                <a:ea typeface="Calibri"/>
                <a:cs typeface="Arial"/>
              </a:rPr>
              <a:t>th</a:t>
            </a:r>
            <a:r>
              <a:rPr lang="en-US" sz="1400" b="1" dirty="0">
                <a:effectLst/>
                <a:latin typeface="Calibri"/>
                <a:ea typeface="Calibri"/>
                <a:cs typeface="Arial"/>
              </a:rPr>
              <a:t> </a:t>
            </a:r>
            <a:r>
              <a:rPr lang="en-US" sz="1400" b="1" dirty="0">
                <a:effectLst/>
                <a:latin typeface="Arial"/>
                <a:ea typeface="Calibri"/>
                <a:cs typeface="Arial"/>
              </a:rPr>
              <a:t> </a:t>
            </a:r>
            <a:r>
              <a:rPr lang="en-US" sz="1400" b="1" dirty="0">
                <a:effectLst/>
                <a:latin typeface="Calibri"/>
                <a:ea typeface="Calibri"/>
                <a:cs typeface="Arial"/>
              </a:rPr>
              <a:t> </a:t>
            </a:r>
            <a:r>
              <a:rPr lang="en-US" sz="1400" b="1" dirty="0" err="1">
                <a:effectLst/>
                <a:latin typeface="Calibri"/>
                <a:ea typeface="Calibri"/>
                <a:cs typeface="Arial"/>
              </a:rPr>
              <a:t>Lec</a:t>
            </a:r>
            <a:r>
              <a:rPr lang="en-US" sz="1400" b="1" dirty="0">
                <a:effectLst/>
                <a:latin typeface="Calibri"/>
                <a:ea typeface="Calibri"/>
                <a:cs typeface="Arial"/>
              </a:rPr>
              <a:t>.</a:t>
            </a:r>
            <a:endParaRPr lang="en-US" sz="1100" dirty="0">
              <a:effectLst/>
              <a:latin typeface="Calibri"/>
              <a:ea typeface="Calibri"/>
              <a:cs typeface="Arial"/>
            </a:endParaRPr>
          </a:p>
        </p:txBody>
      </p:sp>
      <p:sp>
        <p:nvSpPr>
          <p:cNvPr id="6" name="مربع نص 2"/>
          <p:cNvSpPr txBox="1">
            <a:spLocks noChangeArrowheads="1"/>
          </p:cNvSpPr>
          <p:nvPr/>
        </p:nvSpPr>
        <p:spPr bwMode="auto">
          <a:xfrm flipH="1">
            <a:off x="381000" y="17272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l" rtl="0">
              <a:lnSpc>
                <a:spcPct val="115000"/>
              </a:lnSpc>
              <a:spcAft>
                <a:spcPts val="0"/>
              </a:spcAft>
            </a:pPr>
            <a:r>
              <a:rPr lang="en-US" sz="1400" b="1" dirty="0">
                <a:effectLst/>
                <a:latin typeface="Calibri"/>
                <a:ea typeface="Calibri"/>
                <a:cs typeface="Arial"/>
              </a:rPr>
              <a:t>Microbiology Dep.</a:t>
            </a:r>
            <a:endParaRPr lang="en-US" sz="1100" dirty="0">
              <a:effectLst/>
              <a:latin typeface="Calibri"/>
              <a:ea typeface="Calibri"/>
              <a:cs typeface="Arial"/>
            </a:endParaRPr>
          </a:p>
          <a:p>
            <a:pPr algn="l" rtl="0">
              <a:lnSpc>
                <a:spcPct val="115000"/>
              </a:lnSpc>
              <a:spcAft>
                <a:spcPts val="0"/>
              </a:spcAft>
            </a:pPr>
            <a:r>
              <a:rPr lang="en-US" sz="1400" b="1" dirty="0">
                <a:effectLst/>
                <a:latin typeface="Calibri"/>
                <a:ea typeface="Calibri"/>
                <a:cs typeface="Arial"/>
              </a:rPr>
              <a:t>Second year</a:t>
            </a:r>
            <a:endParaRPr lang="en-US" sz="1100" dirty="0">
              <a:effectLst/>
              <a:latin typeface="Calibri"/>
              <a:ea typeface="Calibri"/>
              <a:cs typeface="Arial"/>
            </a:endParaRPr>
          </a:p>
          <a:p>
            <a:pPr algn="l" rtl="0">
              <a:lnSpc>
                <a:spcPct val="115000"/>
              </a:lnSpc>
              <a:spcAft>
                <a:spcPts val="0"/>
              </a:spcAft>
            </a:pPr>
            <a:r>
              <a:rPr lang="en-US" sz="1400" b="1" dirty="0">
                <a:effectLst/>
                <a:latin typeface="Calibri"/>
                <a:ea typeface="Calibri"/>
                <a:cs typeface="Arial"/>
              </a:rPr>
              <a:t> </a:t>
            </a:r>
            <a:endParaRPr lang="en-US" sz="1100" dirty="0">
              <a:effectLst/>
              <a:latin typeface="Calibri"/>
              <a:ea typeface="Calibri"/>
              <a:cs typeface="Arial"/>
            </a:endParaRPr>
          </a:p>
          <a:p>
            <a:pPr algn="l" rtl="0">
              <a:lnSpc>
                <a:spcPct val="115000"/>
              </a:lnSpc>
              <a:spcAft>
                <a:spcPts val="0"/>
              </a:spcAft>
            </a:pPr>
            <a:r>
              <a:rPr lang="en-US" sz="1400" b="1" dirty="0">
                <a:effectLst/>
                <a:latin typeface="Calibri"/>
                <a:ea typeface="Calibri"/>
                <a:cs typeface="Arial"/>
              </a:rPr>
              <a:t> </a:t>
            </a:r>
            <a:endParaRPr lang="en-US" sz="1100" dirty="0">
              <a:effectLst/>
              <a:latin typeface="Calibri"/>
              <a:ea typeface="Calibri"/>
              <a:cs typeface="Arial"/>
            </a:endParaRPr>
          </a:p>
        </p:txBody>
      </p:sp>
      <p:sp>
        <p:nvSpPr>
          <p:cNvPr id="7"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8" name="Rectangle 5"/>
          <p:cNvSpPr>
            <a:spLocks noChangeArrowheads="1"/>
          </p:cNvSpPr>
          <p:nvPr/>
        </p:nvSpPr>
        <p:spPr bwMode="auto">
          <a:xfrm>
            <a:off x="-53975" y="228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Box 8"/>
          <p:cNvSpPr txBox="1"/>
          <p:nvPr/>
        </p:nvSpPr>
        <p:spPr>
          <a:xfrm>
            <a:off x="-53975" y="532422"/>
            <a:ext cx="9197975" cy="6325578"/>
          </a:xfrm>
          <a:prstGeom prst="rect">
            <a:avLst/>
          </a:prstGeom>
          <a:noFill/>
        </p:spPr>
        <p:txBody>
          <a:bodyPr wrap="square" rtlCol="1">
            <a:spAutoFit/>
          </a:bodyPr>
          <a:lstStyle/>
          <a:p>
            <a:pPr algn="ctr">
              <a:lnSpc>
                <a:spcPct val="115000"/>
              </a:lnSpc>
            </a:pPr>
            <a:r>
              <a:rPr lang="en-US" sz="2800" b="1" dirty="0">
                <a:latin typeface="Times New Roman"/>
                <a:ea typeface="Calibri"/>
                <a:cs typeface="Arial"/>
              </a:rPr>
              <a:t>Phylum </a:t>
            </a:r>
            <a:r>
              <a:rPr lang="en-US" sz="2800" b="1" dirty="0" err="1">
                <a:latin typeface="Times New Roman"/>
                <a:ea typeface="Calibri"/>
                <a:cs typeface="Arial"/>
              </a:rPr>
              <a:t>Acanthocephala</a:t>
            </a:r>
            <a:endParaRPr lang="en-US" sz="1400" dirty="0">
              <a:ea typeface="Calibri"/>
              <a:cs typeface="Arial"/>
            </a:endParaRPr>
          </a:p>
          <a:p>
            <a:pPr>
              <a:lnSpc>
                <a:spcPct val="115000"/>
              </a:lnSpc>
            </a:pPr>
            <a:r>
              <a:rPr lang="en-US" b="1" dirty="0">
                <a:latin typeface="Times New Roman"/>
                <a:ea typeface="Calibri"/>
                <a:cs typeface="Arial"/>
              </a:rPr>
              <a:t> </a:t>
            </a:r>
            <a:endParaRPr lang="en-US" sz="1400" dirty="0">
              <a:ea typeface="Calibri"/>
              <a:cs typeface="Arial"/>
            </a:endParaRPr>
          </a:p>
          <a:p>
            <a:pPr>
              <a:lnSpc>
                <a:spcPct val="115000"/>
              </a:lnSpc>
            </a:pPr>
            <a:r>
              <a:rPr lang="en-US" b="1" dirty="0">
                <a:latin typeface="Times New Roman"/>
                <a:ea typeface="Calibri"/>
                <a:cs typeface="Arial"/>
              </a:rPr>
              <a:t>(thorny/spiny-headed worms)</a:t>
            </a:r>
            <a:endParaRPr lang="en-US" sz="1400" dirty="0">
              <a:ea typeface="Calibri"/>
              <a:cs typeface="Arial"/>
            </a:endParaRPr>
          </a:p>
          <a:p>
            <a:pPr>
              <a:lnSpc>
                <a:spcPct val="115000"/>
              </a:lnSpc>
            </a:pPr>
            <a:r>
              <a:rPr lang="en-US" sz="700" b="1" dirty="0">
                <a:latin typeface="Times New Roman"/>
                <a:ea typeface="Calibri"/>
                <a:cs typeface="Arial"/>
              </a:rPr>
              <a:t> </a:t>
            </a:r>
            <a:endParaRPr lang="en-US" sz="1400" dirty="0">
              <a:ea typeface="Calibri"/>
              <a:cs typeface="Arial"/>
            </a:endParaRPr>
          </a:p>
          <a:p>
            <a:pPr algn="just">
              <a:lnSpc>
                <a:spcPct val="115000"/>
              </a:lnSpc>
            </a:pPr>
            <a:r>
              <a:rPr lang="en-US" dirty="0">
                <a:latin typeface="Times New Roman"/>
                <a:ea typeface="Calibri"/>
                <a:cs typeface="Arial"/>
              </a:rPr>
              <a:t>The phylum </a:t>
            </a:r>
            <a:r>
              <a:rPr lang="en-US" dirty="0" err="1">
                <a:latin typeface="Times New Roman"/>
                <a:ea typeface="Calibri"/>
                <a:cs typeface="Arial"/>
              </a:rPr>
              <a:t>Acanthocephala</a:t>
            </a:r>
            <a:r>
              <a:rPr lang="en-US" dirty="0">
                <a:latin typeface="Times New Roman"/>
                <a:ea typeface="Calibri"/>
                <a:cs typeface="Arial"/>
              </a:rPr>
              <a:t> includes more than 1000 species of relatively small vermiform </a:t>
            </a:r>
            <a:r>
              <a:rPr lang="en-US" dirty="0" err="1">
                <a:latin typeface="Times New Roman"/>
                <a:ea typeface="Calibri"/>
                <a:cs typeface="Arial"/>
              </a:rPr>
              <a:t>endoparasites</a:t>
            </a:r>
            <a:r>
              <a:rPr lang="en-US" dirty="0">
                <a:latin typeface="Times New Roman"/>
                <a:ea typeface="Calibri"/>
                <a:cs typeface="Arial"/>
              </a:rPr>
              <a:t>. The adults of which feed on the intestinal walls of vertebrates, especially in freshwater and marine fishes. Very few cases of human infection by these worms have been reported.</a:t>
            </a:r>
            <a:endParaRPr lang="en-US" sz="1400" dirty="0">
              <a:ea typeface="Calibri"/>
              <a:cs typeface="Arial"/>
            </a:endParaRPr>
          </a:p>
          <a:p>
            <a:pPr algn="just">
              <a:lnSpc>
                <a:spcPct val="115000"/>
              </a:lnSpc>
            </a:pPr>
            <a:r>
              <a:rPr lang="en-US" dirty="0">
                <a:latin typeface="Times New Roman"/>
                <a:ea typeface="Calibri"/>
                <a:cs typeface="Arial"/>
              </a:rPr>
              <a:t>Several species from this phylum have been reported to cause human infection including </a:t>
            </a:r>
            <a:r>
              <a:rPr lang="en-US" i="1" dirty="0" err="1">
                <a:latin typeface="Times New Roman"/>
                <a:ea typeface="Calibri"/>
                <a:cs typeface="Arial"/>
              </a:rPr>
              <a:t>Moniliformis</a:t>
            </a:r>
            <a:r>
              <a:rPr lang="en-US" i="1" dirty="0">
                <a:latin typeface="Times New Roman"/>
                <a:ea typeface="Calibri"/>
                <a:cs typeface="Arial"/>
              </a:rPr>
              <a:t> </a:t>
            </a:r>
            <a:r>
              <a:rPr lang="en-US" i="1" dirty="0" err="1">
                <a:latin typeface="Times New Roman"/>
                <a:ea typeface="Calibri"/>
                <a:cs typeface="Arial"/>
              </a:rPr>
              <a:t>moniliformis</a:t>
            </a:r>
            <a:r>
              <a:rPr lang="en-US" i="1" dirty="0">
                <a:latin typeface="Times New Roman"/>
                <a:ea typeface="Calibri"/>
                <a:cs typeface="Arial"/>
              </a:rPr>
              <a:t>, </a:t>
            </a:r>
            <a:r>
              <a:rPr lang="en-US" i="1" dirty="0" err="1">
                <a:latin typeface="Times New Roman"/>
                <a:ea typeface="Calibri"/>
                <a:cs typeface="Arial"/>
              </a:rPr>
              <a:t>Macracanthorhynchus</a:t>
            </a:r>
            <a:r>
              <a:rPr lang="en-US" i="1" dirty="0">
                <a:latin typeface="Times New Roman"/>
                <a:ea typeface="Calibri"/>
                <a:cs typeface="Arial"/>
              </a:rPr>
              <a:t> </a:t>
            </a:r>
            <a:r>
              <a:rPr lang="en-US" i="1" dirty="0" err="1">
                <a:latin typeface="Times New Roman"/>
                <a:ea typeface="Calibri"/>
                <a:cs typeface="Arial"/>
              </a:rPr>
              <a:t>hirudinaceus</a:t>
            </a:r>
            <a:r>
              <a:rPr lang="en-US" i="1" dirty="0">
                <a:latin typeface="Times New Roman"/>
                <a:ea typeface="Calibri"/>
                <a:cs typeface="Arial"/>
              </a:rPr>
              <a:t>, </a:t>
            </a:r>
            <a:r>
              <a:rPr lang="en-US" i="1" dirty="0" err="1">
                <a:latin typeface="Times New Roman"/>
                <a:ea typeface="Calibri"/>
                <a:cs typeface="Arial"/>
              </a:rPr>
              <a:t>Macracanthorhynchus</a:t>
            </a:r>
            <a:r>
              <a:rPr lang="en-US" i="1" dirty="0">
                <a:latin typeface="Times New Roman"/>
                <a:ea typeface="Calibri"/>
                <a:cs typeface="Arial"/>
              </a:rPr>
              <a:t> </a:t>
            </a:r>
            <a:r>
              <a:rPr lang="en-US" i="1" dirty="0" err="1">
                <a:latin typeface="Times New Roman"/>
                <a:ea typeface="Calibri"/>
                <a:cs typeface="Arial"/>
              </a:rPr>
              <a:t>ingens</a:t>
            </a:r>
            <a:r>
              <a:rPr lang="en-US" i="1" dirty="0">
                <a:latin typeface="Times New Roman"/>
                <a:ea typeface="Calibri"/>
                <a:cs typeface="Arial"/>
              </a:rPr>
              <a:t>, </a:t>
            </a:r>
            <a:r>
              <a:rPr lang="en-US" i="1" dirty="0" err="1">
                <a:latin typeface="Times New Roman"/>
                <a:ea typeface="Calibri"/>
                <a:cs typeface="Arial"/>
              </a:rPr>
              <a:t>Acanthocephalus</a:t>
            </a:r>
            <a:r>
              <a:rPr lang="en-US" i="1" dirty="0">
                <a:latin typeface="Times New Roman"/>
                <a:ea typeface="Calibri"/>
                <a:cs typeface="Arial"/>
              </a:rPr>
              <a:t> </a:t>
            </a:r>
            <a:r>
              <a:rPr lang="en-US" i="1" dirty="0" err="1">
                <a:latin typeface="Times New Roman"/>
                <a:ea typeface="Calibri"/>
                <a:cs typeface="Arial"/>
              </a:rPr>
              <a:t>bufonis</a:t>
            </a:r>
            <a:r>
              <a:rPr lang="en-US" i="1" dirty="0">
                <a:latin typeface="Times New Roman"/>
                <a:ea typeface="Calibri"/>
                <a:cs typeface="Arial"/>
              </a:rPr>
              <a:t>, A. </a:t>
            </a:r>
            <a:r>
              <a:rPr lang="en-US" i="1" dirty="0" err="1">
                <a:latin typeface="Times New Roman"/>
                <a:ea typeface="Calibri"/>
                <a:cs typeface="Arial"/>
              </a:rPr>
              <a:t>rauschi</a:t>
            </a:r>
            <a:r>
              <a:rPr lang="en-US" i="1" dirty="0">
                <a:latin typeface="Times New Roman"/>
                <a:ea typeface="Calibri"/>
                <a:cs typeface="Arial"/>
              </a:rPr>
              <a:t>, </a:t>
            </a:r>
            <a:r>
              <a:rPr lang="en-US" dirty="0">
                <a:latin typeface="Times New Roman"/>
                <a:ea typeface="Calibri"/>
                <a:cs typeface="Arial"/>
              </a:rPr>
              <a:t>and </a:t>
            </a:r>
            <a:r>
              <a:rPr lang="en-US" i="1" dirty="0" err="1">
                <a:latin typeface="Times New Roman"/>
                <a:ea typeface="Calibri"/>
                <a:cs typeface="Arial"/>
              </a:rPr>
              <a:t>Corynosoma</a:t>
            </a:r>
            <a:r>
              <a:rPr lang="en-US" i="1" dirty="0">
                <a:latin typeface="Times New Roman"/>
                <a:ea typeface="Calibri"/>
                <a:cs typeface="Arial"/>
              </a:rPr>
              <a:t> </a:t>
            </a:r>
            <a:r>
              <a:rPr lang="en-US" i="1" dirty="0" err="1">
                <a:latin typeface="Times New Roman"/>
                <a:ea typeface="Calibri"/>
                <a:cs typeface="Arial"/>
              </a:rPr>
              <a:t>strumosum</a:t>
            </a:r>
            <a:r>
              <a:rPr lang="en-US" i="1" dirty="0">
                <a:latin typeface="Times New Roman"/>
                <a:ea typeface="Calibri"/>
                <a:cs typeface="Arial"/>
              </a:rPr>
              <a:t>.</a:t>
            </a:r>
            <a:endParaRPr lang="en-US" sz="1400" dirty="0">
              <a:ea typeface="Calibri"/>
              <a:cs typeface="Arial"/>
            </a:endParaRPr>
          </a:p>
          <a:p>
            <a:pPr>
              <a:lnSpc>
                <a:spcPct val="115000"/>
              </a:lnSpc>
            </a:pPr>
            <a:r>
              <a:rPr lang="en-US" sz="1000" b="1" dirty="0">
                <a:latin typeface="Times New Roman"/>
                <a:ea typeface="Calibri"/>
                <a:cs typeface="Arial"/>
              </a:rPr>
              <a:t> </a:t>
            </a:r>
            <a:endParaRPr lang="en-US" sz="1400" dirty="0">
              <a:ea typeface="Calibri"/>
              <a:cs typeface="Arial"/>
            </a:endParaRPr>
          </a:p>
          <a:p>
            <a:pPr>
              <a:lnSpc>
                <a:spcPct val="115000"/>
              </a:lnSpc>
            </a:pPr>
            <a:r>
              <a:rPr lang="en-US" sz="2000" b="1" dirty="0">
                <a:latin typeface="Times New Roman"/>
                <a:ea typeface="Calibri"/>
                <a:cs typeface="Arial"/>
              </a:rPr>
              <a:t>Morphology</a:t>
            </a:r>
            <a:endParaRPr lang="en-US" sz="1400" dirty="0">
              <a:ea typeface="Calibri"/>
              <a:cs typeface="Arial"/>
            </a:endParaRPr>
          </a:p>
          <a:p>
            <a:r>
              <a:rPr lang="en-US" dirty="0">
                <a:latin typeface="Times New Roman"/>
                <a:ea typeface="Calibri"/>
              </a:rPr>
              <a:t>By having no gut and being parasitic in the vertebrate intestine, the acanthocephalans resemble </a:t>
            </a:r>
            <a:r>
              <a:rPr lang="en-US" dirty="0" err="1">
                <a:latin typeface="Times New Roman"/>
                <a:ea typeface="Calibri"/>
              </a:rPr>
              <a:t>cestodes</a:t>
            </a:r>
            <a:r>
              <a:rPr lang="en-US" dirty="0">
                <a:latin typeface="Times New Roman"/>
                <a:ea typeface="Calibri"/>
              </a:rPr>
              <a:t>, but morphologically they are totally different. Diagnostically, the adult acanthocephalans have spiny retractable proboscis for attachment. The sexes are separated. The body is divided into two regions, the anterior part or </a:t>
            </a:r>
            <a:r>
              <a:rPr lang="en-US" dirty="0" err="1">
                <a:latin typeface="Times New Roman"/>
                <a:ea typeface="Calibri"/>
              </a:rPr>
              <a:t>praesoma</a:t>
            </a:r>
            <a:r>
              <a:rPr lang="en-US" dirty="0">
                <a:latin typeface="Times New Roman"/>
                <a:ea typeface="Calibri"/>
              </a:rPr>
              <a:t>, which includes the proboscis and neck and the main trunk or </a:t>
            </a:r>
            <a:r>
              <a:rPr lang="en-US" dirty="0" err="1">
                <a:latin typeface="Times New Roman"/>
                <a:ea typeface="Calibri"/>
              </a:rPr>
              <a:t>metasoma</a:t>
            </a:r>
            <a:r>
              <a:rPr lang="en-US" dirty="0">
                <a:latin typeface="Times New Roman"/>
                <a:ea typeface="Calibri"/>
              </a:rPr>
              <a:t>. The proboscis is invaginable and can be withdrawn into a muscular sheath/sac (proboscis receptacle). The number, arrangement and shape of the proboscis hooks serve to distinguish one species from another. Trunk spines embedded in the </a:t>
            </a:r>
            <a:r>
              <a:rPr lang="en-US" dirty="0" err="1">
                <a:latin typeface="Times New Roman"/>
                <a:ea typeface="Calibri"/>
              </a:rPr>
              <a:t>metasomal</a:t>
            </a:r>
            <a:r>
              <a:rPr lang="en-US" dirty="0">
                <a:latin typeface="Times New Roman"/>
                <a:ea typeface="Calibri"/>
              </a:rPr>
              <a:t> body wall, aid in gripping the gut wall and may assist locomotion.</a:t>
            </a:r>
            <a:endParaRPr lang="ar-IQ" dirty="0"/>
          </a:p>
        </p:txBody>
      </p:sp>
    </p:spTree>
    <p:extLst>
      <p:ext uri="{BB962C8B-B14F-4D97-AF65-F5344CB8AC3E}">
        <p14:creationId xmlns:p14="http://schemas.microsoft.com/office/powerpoint/2010/main" val="1646865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591548"/>
          </a:xfrm>
          <a:prstGeom prst="rect">
            <a:avLst/>
          </a:prstGeom>
        </p:spPr>
        <p:txBody>
          <a:bodyPr wrap="square">
            <a:spAutoFit/>
          </a:bodyPr>
          <a:lstStyle/>
          <a:p>
            <a:pPr algn="ctr">
              <a:lnSpc>
                <a:spcPct val="115000"/>
              </a:lnSpc>
              <a:spcAft>
                <a:spcPts val="1000"/>
              </a:spcAft>
            </a:pPr>
            <a:r>
              <a:rPr lang="en-US" sz="2400" b="1" dirty="0">
                <a:latin typeface="Times New Roman"/>
                <a:ea typeface="Calibri"/>
                <a:cs typeface="Arial"/>
              </a:rPr>
              <a:t>Phylum: </a:t>
            </a:r>
            <a:r>
              <a:rPr lang="en-US" sz="2400" b="1" dirty="0" err="1">
                <a:latin typeface="Times New Roman"/>
                <a:ea typeface="Calibri"/>
                <a:cs typeface="Arial"/>
              </a:rPr>
              <a:t>Arthropoda</a:t>
            </a:r>
            <a:endParaRPr lang="en-US" sz="2400" dirty="0">
              <a:ea typeface="Calibri"/>
              <a:cs typeface="Arial"/>
            </a:endParaRPr>
          </a:p>
          <a:p>
            <a:pPr>
              <a:lnSpc>
                <a:spcPct val="115000"/>
              </a:lnSpc>
            </a:pPr>
            <a:r>
              <a:rPr lang="en-US" sz="2400" b="1" dirty="0">
                <a:latin typeface="Times New Roman"/>
                <a:ea typeface="Calibri"/>
                <a:cs typeface="Arial"/>
              </a:rPr>
              <a:t>Class </a:t>
            </a:r>
            <a:r>
              <a:rPr lang="en-US" sz="2400" b="1" dirty="0" err="1">
                <a:latin typeface="Times New Roman"/>
                <a:ea typeface="Calibri"/>
                <a:cs typeface="Arial"/>
              </a:rPr>
              <a:t>Arachnida</a:t>
            </a:r>
            <a:r>
              <a:rPr lang="en-US" sz="2400" b="1" dirty="0">
                <a:latin typeface="Times New Roman"/>
                <a:ea typeface="Calibri"/>
                <a:cs typeface="Arial"/>
              </a:rPr>
              <a:t>:</a:t>
            </a:r>
            <a:endParaRPr lang="en-US" sz="2400" dirty="0">
              <a:ea typeface="Calibri"/>
              <a:cs typeface="Arial"/>
            </a:endParaRPr>
          </a:p>
          <a:p>
            <a:pPr algn="just">
              <a:lnSpc>
                <a:spcPct val="115000"/>
              </a:lnSpc>
            </a:pPr>
            <a:r>
              <a:rPr lang="en-US" sz="2400" dirty="0">
                <a:latin typeface="Times New Roman"/>
                <a:ea typeface="Calibri"/>
                <a:cs typeface="Arial"/>
              </a:rPr>
              <a:t>This class includes spiders, scorpions, ticks and mites. The last two groups are important. All ticks are parasitic and often vectors of diseases. Although most mites are free-living, some are important parasites. Characteristically, the adult stage has four pairs of legs and wings are absent</a:t>
            </a:r>
            <a:r>
              <a:rPr lang="en-US" sz="2400" dirty="0" smtClean="0">
                <a:latin typeface="Times New Roman"/>
                <a:ea typeface="Calibri"/>
                <a:cs typeface="Arial"/>
              </a:rPr>
              <a:t>.</a:t>
            </a:r>
            <a:endParaRPr lang="en-US" sz="2400" dirty="0">
              <a:ea typeface="Calibri"/>
              <a:cs typeface="Arial"/>
            </a:endParaRPr>
          </a:p>
          <a:p>
            <a:pPr>
              <a:lnSpc>
                <a:spcPct val="115000"/>
              </a:lnSpc>
            </a:pPr>
            <a:r>
              <a:rPr lang="en-US" sz="2400" b="1" dirty="0">
                <a:latin typeface="Times New Roman"/>
                <a:ea typeface="Calibri"/>
                <a:cs typeface="Arial"/>
              </a:rPr>
              <a:t>Class </a:t>
            </a:r>
            <a:r>
              <a:rPr lang="en-US" sz="2400" b="1" dirty="0" err="1">
                <a:latin typeface="Times New Roman"/>
                <a:ea typeface="Calibri"/>
                <a:cs typeface="Arial"/>
              </a:rPr>
              <a:t>Arachnida</a:t>
            </a:r>
            <a:endParaRPr lang="en-US" sz="2400" dirty="0">
              <a:ea typeface="Calibri"/>
              <a:cs typeface="Arial"/>
            </a:endParaRPr>
          </a:p>
          <a:p>
            <a:pPr algn="just">
              <a:lnSpc>
                <a:spcPct val="115000"/>
              </a:lnSpc>
            </a:pPr>
            <a:r>
              <a:rPr lang="en-US" sz="2400" b="1" dirty="0">
                <a:latin typeface="Times New Roman"/>
                <a:ea typeface="Calibri"/>
                <a:cs typeface="Arial"/>
              </a:rPr>
              <a:t>Scabies mites </a:t>
            </a:r>
            <a:r>
              <a:rPr lang="en-US" sz="2400" dirty="0">
                <a:latin typeface="Times New Roman"/>
                <a:ea typeface="Calibri"/>
                <a:cs typeface="Arial"/>
              </a:rPr>
              <a:t>(Order </a:t>
            </a:r>
            <a:r>
              <a:rPr lang="en-US" sz="2400" dirty="0" err="1">
                <a:latin typeface="Times New Roman"/>
                <a:ea typeface="Calibri"/>
                <a:cs typeface="Arial"/>
              </a:rPr>
              <a:t>Acarina</a:t>
            </a:r>
            <a:r>
              <a:rPr lang="en-US" sz="2400" dirty="0">
                <a:latin typeface="Times New Roman"/>
                <a:ea typeface="Calibri"/>
                <a:cs typeface="Arial"/>
              </a:rPr>
              <a:t>) Scabies mites is an eight-legged minute </a:t>
            </a:r>
            <a:r>
              <a:rPr lang="en-US" sz="2400" dirty="0" err="1">
                <a:latin typeface="Times New Roman"/>
                <a:ea typeface="Calibri"/>
                <a:cs typeface="Arial"/>
              </a:rPr>
              <a:t>arthropds</a:t>
            </a:r>
            <a:r>
              <a:rPr lang="en-US" sz="2400" dirty="0">
                <a:latin typeface="Times New Roman"/>
                <a:ea typeface="Calibri"/>
                <a:cs typeface="Arial"/>
              </a:rPr>
              <a:t> with round body. The mouthparts broadly resemble those of ticks with various modifications to suit different feeding habits. Scabies mite (</a:t>
            </a:r>
            <a:r>
              <a:rPr lang="en-US" sz="2400" i="1" dirty="0" err="1">
                <a:latin typeface="Times New Roman"/>
                <a:ea typeface="Calibri"/>
                <a:cs typeface="Arial"/>
              </a:rPr>
              <a:t>Sarcoptes</a:t>
            </a:r>
            <a:r>
              <a:rPr lang="en-US" sz="2400" i="1" dirty="0">
                <a:latin typeface="Times New Roman"/>
                <a:ea typeface="Calibri"/>
                <a:cs typeface="Arial"/>
              </a:rPr>
              <a:t> </a:t>
            </a:r>
            <a:r>
              <a:rPr lang="en-US" sz="2400" i="1" dirty="0" err="1">
                <a:latin typeface="Times New Roman"/>
                <a:ea typeface="Calibri"/>
                <a:cs typeface="Arial"/>
              </a:rPr>
              <a:t>scabiei</a:t>
            </a:r>
            <a:r>
              <a:rPr lang="en-US" sz="2400" dirty="0">
                <a:latin typeface="Times New Roman"/>
                <a:ea typeface="Calibri"/>
                <a:cs typeface="Arial"/>
              </a:rPr>
              <a:t>) (Figure 8-10) is distributed worldwide. Scabies is common in poor communities with inadequate washing facilities. The mite transmitted by contact, burrows </a:t>
            </a:r>
            <a:r>
              <a:rPr lang="en-US" sz="2400" dirty="0" err="1">
                <a:latin typeface="Times New Roman"/>
                <a:ea typeface="Calibri"/>
                <a:cs typeface="Arial"/>
              </a:rPr>
              <a:t>intothe</a:t>
            </a:r>
            <a:r>
              <a:rPr lang="en-US" sz="2400" dirty="0">
                <a:latin typeface="Times New Roman"/>
                <a:ea typeface="Calibri"/>
                <a:cs typeface="Arial"/>
              </a:rPr>
              <a:t> skin between fingers, later spreading to the wrists, elbows and the rest of the </a:t>
            </a:r>
            <a:r>
              <a:rPr lang="en-US" sz="2400" dirty="0" smtClean="0">
                <a:latin typeface="Times New Roman"/>
                <a:ea typeface="Calibri"/>
                <a:cs typeface="Arial"/>
              </a:rPr>
              <a:t>body.</a:t>
            </a:r>
            <a:endParaRPr lang="en-US" sz="2400" dirty="0">
              <a:ea typeface="Calibri"/>
              <a:cs typeface="Arial"/>
            </a:endParaRPr>
          </a:p>
        </p:txBody>
      </p:sp>
    </p:spTree>
    <p:extLst>
      <p:ext uri="{BB962C8B-B14F-4D97-AF65-F5344CB8AC3E}">
        <p14:creationId xmlns:p14="http://schemas.microsoft.com/office/powerpoint/2010/main" val="2270367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5"/>
          <p:cNvPicPr/>
          <p:nvPr/>
        </p:nvPicPr>
        <p:blipFill>
          <a:blip r:embed="rId2">
            <a:extLst>
              <a:ext uri="{28A0092B-C50C-407E-A947-70E740481C1C}">
                <a14:useLocalDpi xmlns:a14="http://schemas.microsoft.com/office/drawing/2010/main" val="0"/>
              </a:ext>
            </a:extLst>
          </a:blip>
          <a:srcRect/>
          <a:stretch>
            <a:fillRect/>
          </a:stretch>
        </p:blipFill>
        <p:spPr bwMode="auto">
          <a:xfrm>
            <a:off x="5534976" y="304800"/>
            <a:ext cx="3543935" cy="4067175"/>
          </a:xfrm>
          <a:prstGeom prst="rect">
            <a:avLst/>
          </a:prstGeom>
          <a:noFill/>
          <a:ln>
            <a:noFill/>
          </a:ln>
        </p:spPr>
      </p:pic>
      <p:pic>
        <p:nvPicPr>
          <p:cNvPr id="5" name="صورة 6"/>
          <p:cNvPicPr/>
          <p:nvPr/>
        </p:nvPicPr>
        <p:blipFill>
          <a:blip r:embed="rId3">
            <a:extLst>
              <a:ext uri="{28A0092B-C50C-407E-A947-70E740481C1C}">
                <a14:useLocalDpi xmlns:a14="http://schemas.microsoft.com/office/drawing/2010/main" val="0"/>
              </a:ext>
            </a:extLst>
          </a:blip>
          <a:srcRect/>
          <a:stretch>
            <a:fillRect/>
          </a:stretch>
        </p:blipFill>
        <p:spPr bwMode="auto">
          <a:xfrm>
            <a:off x="457200" y="457200"/>
            <a:ext cx="3810000" cy="3429000"/>
          </a:xfrm>
          <a:prstGeom prst="rect">
            <a:avLst/>
          </a:prstGeom>
          <a:noFill/>
          <a:ln>
            <a:noFill/>
          </a:ln>
        </p:spPr>
      </p:pic>
      <p:sp>
        <p:nvSpPr>
          <p:cNvPr id="6" name="Rectangle 5"/>
          <p:cNvSpPr/>
          <p:nvPr/>
        </p:nvSpPr>
        <p:spPr>
          <a:xfrm>
            <a:off x="457200" y="4800600"/>
            <a:ext cx="8534400" cy="914930"/>
          </a:xfrm>
          <a:prstGeom prst="rect">
            <a:avLst/>
          </a:prstGeom>
        </p:spPr>
        <p:txBody>
          <a:bodyPr wrap="square">
            <a:spAutoFit/>
          </a:bodyPr>
          <a:lstStyle/>
          <a:p>
            <a:pPr>
              <a:lnSpc>
                <a:spcPct val="115000"/>
              </a:lnSpc>
              <a:spcAft>
                <a:spcPts val="1000"/>
              </a:spcAft>
            </a:pPr>
            <a:r>
              <a:rPr lang="en-US" sz="2400" b="1" dirty="0">
                <a:latin typeface="Times New Roman"/>
                <a:ea typeface="Calibri"/>
                <a:cs typeface="Arial"/>
              </a:rPr>
              <a:t>Scabies mite. Female (top) and male (bottom) mites. The diagram shows a</a:t>
            </a:r>
            <a:r>
              <a:rPr lang="en-US" sz="2400" dirty="0">
                <a:latin typeface="Times New Roman"/>
                <a:ea typeface="Calibri"/>
                <a:cs typeface="Arial"/>
              </a:rPr>
              <a:t> </a:t>
            </a:r>
            <a:r>
              <a:rPr lang="en-US" sz="2400" b="1" dirty="0">
                <a:latin typeface="Times New Roman"/>
                <a:ea typeface="Calibri"/>
                <a:cs typeface="Arial"/>
              </a:rPr>
              <a:t>Life cycle</a:t>
            </a:r>
            <a:endParaRPr lang="en-US" sz="2400" dirty="0">
              <a:ea typeface="Calibri"/>
              <a:cs typeface="Arial"/>
            </a:endParaRPr>
          </a:p>
        </p:txBody>
      </p:sp>
    </p:spTree>
    <p:extLst>
      <p:ext uri="{BB962C8B-B14F-4D97-AF65-F5344CB8AC3E}">
        <p14:creationId xmlns:p14="http://schemas.microsoft.com/office/powerpoint/2010/main" val="2484603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5687711"/>
          </a:xfrm>
          <a:prstGeom prst="rect">
            <a:avLst/>
          </a:prstGeom>
          <a:noFill/>
        </p:spPr>
        <p:txBody>
          <a:bodyPr wrap="square" rtlCol="1">
            <a:spAutoFit/>
          </a:bodyPr>
          <a:lstStyle/>
          <a:p>
            <a:pPr>
              <a:lnSpc>
                <a:spcPct val="115000"/>
              </a:lnSpc>
            </a:pPr>
            <a:r>
              <a:rPr lang="en-US" sz="2400" b="1" dirty="0">
                <a:latin typeface="Times New Roman"/>
                <a:ea typeface="Calibri"/>
                <a:cs typeface="Arial"/>
              </a:rPr>
              <a:t>Life cycle </a:t>
            </a:r>
            <a:endParaRPr lang="en-US" sz="2400" dirty="0">
              <a:ea typeface="Calibri"/>
              <a:cs typeface="Arial"/>
            </a:endParaRPr>
          </a:p>
          <a:p>
            <a:r>
              <a:rPr lang="en-US" sz="2400" dirty="0">
                <a:latin typeface="Times New Roman"/>
                <a:ea typeface="Calibri"/>
              </a:rPr>
              <a:t>Although the complete life cycles are known for only about 25 species of acanthocephalans, all species seem to follow the same basic pattern. The adult acanthocephalans occur in the intestine of the final host. Eggs</a:t>
            </a:r>
            <a:r>
              <a:rPr lang="en-US" sz="2400" b="1" dirty="0">
                <a:latin typeface="Times New Roman"/>
                <a:ea typeface="Calibri"/>
              </a:rPr>
              <a:t> </a:t>
            </a:r>
            <a:r>
              <a:rPr lang="en-US" sz="2400" dirty="0">
                <a:latin typeface="Times New Roman"/>
                <a:ea typeface="Calibri"/>
              </a:rPr>
              <a:t>are evacuated in feces and after being ingested by the suitable intermediate host; they hatch and develop through a number of stages in the arthropod </a:t>
            </a:r>
            <a:r>
              <a:rPr lang="en-US" sz="2400" dirty="0" err="1">
                <a:latin typeface="Times New Roman"/>
                <a:ea typeface="Calibri"/>
              </a:rPr>
              <a:t>midgut</a:t>
            </a:r>
            <a:r>
              <a:rPr lang="en-US" sz="2400" dirty="0">
                <a:latin typeface="Times New Roman"/>
                <a:ea typeface="Calibri"/>
              </a:rPr>
              <a:t>. The </a:t>
            </a:r>
            <a:r>
              <a:rPr lang="en-US" sz="2400" b="1" dirty="0" err="1">
                <a:latin typeface="Times New Roman"/>
                <a:ea typeface="Calibri"/>
              </a:rPr>
              <a:t>acanthor</a:t>
            </a:r>
            <a:r>
              <a:rPr lang="en-US" sz="2400" b="1" dirty="0">
                <a:latin typeface="Times New Roman"/>
                <a:ea typeface="Calibri"/>
              </a:rPr>
              <a:t>,</a:t>
            </a:r>
            <a:r>
              <a:rPr lang="en-US" sz="2400" dirty="0">
                <a:latin typeface="Times New Roman"/>
                <a:ea typeface="Calibri"/>
              </a:rPr>
              <a:t> the first larval stage, is provided with </a:t>
            </a:r>
            <a:r>
              <a:rPr lang="en-US" sz="2400" dirty="0" err="1">
                <a:latin typeface="Times New Roman"/>
                <a:ea typeface="Calibri"/>
              </a:rPr>
              <a:t>hooklets</a:t>
            </a:r>
            <a:r>
              <a:rPr lang="en-US" sz="2400" dirty="0">
                <a:latin typeface="Times New Roman"/>
                <a:ea typeface="Calibri"/>
              </a:rPr>
              <a:t> that are used for boring through the gut wall into the </a:t>
            </a:r>
            <a:r>
              <a:rPr lang="en-US" sz="2400" dirty="0" err="1">
                <a:latin typeface="Times New Roman"/>
                <a:ea typeface="Calibri"/>
              </a:rPr>
              <a:t>hemocoel</a:t>
            </a:r>
            <a:r>
              <a:rPr lang="en-US" sz="2400" dirty="0">
                <a:latin typeface="Times New Roman"/>
                <a:ea typeface="Calibri"/>
              </a:rPr>
              <a:t> where the </a:t>
            </a:r>
            <a:r>
              <a:rPr lang="en-US" sz="2400" dirty="0" err="1">
                <a:latin typeface="Times New Roman"/>
                <a:ea typeface="Calibri"/>
              </a:rPr>
              <a:t>acanthor</a:t>
            </a:r>
            <a:r>
              <a:rPr lang="en-US" sz="2400" dirty="0">
                <a:latin typeface="Times New Roman"/>
                <a:ea typeface="Calibri"/>
              </a:rPr>
              <a:t> develops into a second-stage larva, the </a:t>
            </a:r>
            <a:r>
              <a:rPr lang="en-US" sz="2400" b="1" dirty="0" err="1">
                <a:latin typeface="Times New Roman"/>
                <a:ea typeface="Calibri"/>
              </a:rPr>
              <a:t>acanthella</a:t>
            </a:r>
            <a:r>
              <a:rPr lang="en-US" sz="2400" dirty="0">
                <a:latin typeface="Times New Roman"/>
                <a:ea typeface="Calibri"/>
              </a:rPr>
              <a:t>, which gradually acquires a proboscis and rudiments of other structures of the mature worm. The final immature stage in the arthropod host is the </a:t>
            </a:r>
            <a:r>
              <a:rPr lang="en-US" sz="2400" b="1" dirty="0" err="1">
                <a:latin typeface="Times New Roman"/>
                <a:ea typeface="Calibri"/>
              </a:rPr>
              <a:t>cystacanth</a:t>
            </a:r>
            <a:r>
              <a:rPr lang="en-US" sz="2400" dirty="0">
                <a:latin typeface="Times New Roman"/>
                <a:ea typeface="Calibri"/>
              </a:rPr>
              <a:t>, in which the rudiments of structures become recognizable as those of the adult worm. On ingestion of the infected arthropod, the appropriate vertebrate host acquires the infection and the worm develops to maturity and mates and begins to lay eggs.</a:t>
            </a:r>
            <a:endParaRPr lang="ar-IQ" sz="2400" dirty="0"/>
          </a:p>
        </p:txBody>
      </p:sp>
    </p:spTree>
    <p:extLst>
      <p:ext uri="{BB962C8B-B14F-4D97-AF65-F5344CB8AC3E}">
        <p14:creationId xmlns:p14="http://schemas.microsoft.com/office/powerpoint/2010/main" val="40275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2" descr="C:\Users\com\Desktop\Untitled.png"/>
          <p:cNvPicPr/>
          <p:nvPr/>
        </p:nvPicPr>
        <p:blipFill rotWithShape="1">
          <a:blip r:embed="rId2">
            <a:extLst>
              <a:ext uri="{28A0092B-C50C-407E-A947-70E740481C1C}">
                <a14:useLocalDpi xmlns:a14="http://schemas.microsoft.com/office/drawing/2010/main" val="0"/>
              </a:ext>
            </a:extLst>
          </a:blip>
          <a:srcRect r="1559" b="1250"/>
          <a:stretch/>
        </p:blipFill>
        <p:spPr bwMode="auto">
          <a:xfrm>
            <a:off x="1752600" y="533400"/>
            <a:ext cx="6248399" cy="579119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1948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9144000" cy="6038576"/>
          </a:xfrm>
          <a:prstGeom prst="rect">
            <a:avLst/>
          </a:prstGeom>
          <a:noFill/>
        </p:spPr>
        <p:txBody>
          <a:bodyPr wrap="square" rtlCol="1">
            <a:spAutoFit/>
          </a:bodyPr>
          <a:lstStyle/>
          <a:p>
            <a:pPr>
              <a:lnSpc>
                <a:spcPct val="115000"/>
              </a:lnSpc>
            </a:pPr>
            <a:r>
              <a:rPr lang="en-US" sz="2400" b="1" dirty="0">
                <a:latin typeface="Times New Roman"/>
                <a:ea typeface="Calibri"/>
                <a:cs typeface="Arial"/>
              </a:rPr>
              <a:t>Diagnosis</a:t>
            </a:r>
            <a:endParaRPr lang="en-US" sz="2400" dirty="0">
              <a:ea typeface="Calibri"/>
              <a:cs typeface="Arial"/>
            </a:endParaRPr>
          </a:p>
          <a:p>
            <a:pPr algn="just">
              <a:lnSpc>
                <a:spcPct val="115000"/>
              </a:lnSpc>
            </a:pPr>
            <a:r>
              <a:rPr lang="en-US" sz="2400" dirty="0">
                <a:latin typeface="Times New Roman"/>
                <a:ea typeface="Calibri"/>
                <a:cs typeface="Arial"/>
              </a:rPr>
              <a:t>The diagnosis depends mainly on identifying adult worms or eggs in the feces. The presence of an armed, retractable proboscis, and the absence of the digestive tract, true coelom, and circulatory system, distinguish intact adult acanthocephalans from other helminthes</a:t>
            </a:r>
            <a:r>
              <a:rPr lang="en-US" sz="2400" dirty="0" smtClean="0">
                <a:latin typeface="Times New Roman"/>
                <a:ea typeface="Calibri"/>
                <a:cs typeface="Arial"/>
              </a:rPr>
              <a:t>.</a:t>
            </a:r>
            <a:endParaRPr lang="en-US" sz="2400" dirty="0">
              <a:ea typeface="Calibri"/>
              <a:cs typeface="Arial"/>
            </a:endParaRPr>
          </a:p>
          <a:p>
            <a:pPr>
              <a:lnSpc>
                <a:spcPct val="115000"/>
              </a:lnSpc>
            </a:pPr>
            <a:r>
              <a:rPr lang="en-US" sz="2400" b="1" dirty="0">
                <a:latin typeface="Times New Roman"/>
                <a:ea typeface="Calibri"/>
                <a:cs typeface="Arial"/>
              </a:rPr>
              <a:t>Symptoms</a:t>
            </a:r>
            <a:endParaRPr lang="en-US" sz="2400" dirty="0">
              <a:ea typeface="Calibri"/>
              <a:cs typeface="Arial"/>
            </a:endParaRPr>
          </a:p>
          <a:p>
            <a:pPr algn="just">
              <a:lnSpc>
                <a:spcPct val="115000"/>
              </a:lnSpc>
            </a:pPr>
            <a:r>
              <a:rPr lang="en-US" sz="2400" dirty="0">
                <a:latin typeface="Times New Roman"/>
                <a:ea typeface="Calibri"/>
                <a:cs typeface="Arial"/>
              </a:rPr>
              <a:t>Infections with </a:t>
            </a:r>
            <a:r>
              <a:rPr lang="en-US" sz="2400" i="1" dirty="0" err="1">
                <a:latin typeface="Times New Roman"/>
                <a:ea typeface="Calibri"/>
                <a:cs typeface="Arial"/>
              </a:rPr>
              <a:t>Moniliformis</a:t>
            </a:r>
            <a:r>
              <a:rPr lang="en-US" sz="2400" i="1" dirty="0">
                <a:latin typeface="Times New Roman"/>
                <a:ea typeface="Calibri"/>
                <a:cs typeface="Arial"/>
              </a:rPr>
              <a:t> </a:t>
            </a:r>
            <a:r>
              <a:rPr lang="en-US" sz="2400" i="1" dirty="0" err="1">
                <a:latin typeface="Times New Roman"/>
                <a:ea typeface="Calibri"/>
                <a:cs typeface="Arial"/>
              </a:rPr>
              <a:t>moniliformis</a:t>
            </a:r>
            <a:r>
              <a:rPr lang="en-US" sz="2400" dirty="0">
                <a:latin typeface="Times New Roman"/>
                <a:ea typeface="Calibri"/>
                <a:cs typeface="Arial"/>
              </a:rPr>
              <a:t>, for example, are accompanied with some manifestations which varied from asymptomatic passage of worms, to loss of appetite, weight loss, severe abdominal pain, </a:t>
            </a:r>
            <a:r>
              <a:rPr lang="en-US" sz="2400" dirty="0" err="1">
                <a:latin typeface="Times New Roman"/>
                <a:ea typeface="Calibri"/>
                <a:cs typeface="Arial"/>
              </a:rPr>
              <a:t>diarrhoea</a:t>
            </a:r>
            <a:r>
              <a:rPr lang="en-US" sz="2400" dirty="0">
                <a:latin typeface="Times New Roman"/>
                <a:ea typeface="Calibri"/>
                <a:cs typeface="Arial"/>
              </a:rPr>
              <a:t>, fever, general malaise, vomiting, and irritability</a:t>
            </a:r>
            <a:r>
              <a:rPr lang="en-US" sz="2400" dirty="0" smtClean="0">
                <a:latin typeface="Times New Roman"/>
                <a:ea typeface="Calibri"/>
                <a:cs typeface="Arial"/>
              </a:rPr>
              <a:t>.</a:t>
            </a:r>
            <a:endParaRPr lang="en-US" sz="2400" dirty="0">
              <a:ea typeface="Calibri"/>
              <a:cs typeface="Arial"/>
            </a:endParaRPr>
          </a:p>
          <a:p>
            <a:pPr>
              <a:lnSpc>
                <a:spcPct val="115000"/>
              </a:lnSpc>
            </a:pPr>
            <a:r>
              <a:rPr lang="en-US" sz="2400" b="1" dirty="0">
                <a:latin typeface="Times New Roman"/>
                <a:ea typeface="Calibri"/>
                <a:cs typeface="Arial"/>
              </a:rPr>
              <a:t>Control</a:t>
            </a:r>
            <a:endParaRPr lang="en-US" sz="2400" dirty="0">
              <a:ea typeface="Calibri"/>
              <a:cs typeface="Arial"/>
            </a:endParaRPr>
          </a:p>
          <a:p>
            <a:pPr algn="just">
              <a:lnSpc>
                <a:spcPct val="115000"/>
              </a:lnSpc>
            </a:pPr>
            <a:r>
              <a:rPr lang="en-US" sz="2400" dirty="0">
                <a:latin typeface="Times New Roman"/>
                <a:ea typeface="Calibri"/>
                <a:cs typeface="Arial"/>
              </a:rPr>
              <a:t>Control measures include avoiding handling insects and other arthropods that may serve as intermediate hosts for these worms and avoiding eating uncooked white meats.</a:t>
            </a:r>
            <a:endParaRPr lang="en-US" sz="2400" dirty="0">
              <a:ea typeface="Calibri"/>
              <a:cs typeface="Arial"/>
            </a:endParaRPr>
          </a:p>
        </p:txBody>
      </p:sp>
    </p:spTree>
    <p:extLst>
      <p:ext uri="{BB962C8B-B14F-4D97-AF65-F5344CB8AC3E}">
        <p14:creationId xmlns:p14="http://schemas.microsoft.com/office/powerpoint/2010/main" val="2596518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4009"/>
            <a:ext cx="9144000" cy="6326091"/>
          </a:xfrm>
          <a:prstGeom prst="rect">
            <a:avLst/>
          </a:prstGeom>
        </p:spPr>
        <p:txBody>
          <a:bodyPr wrap="square">
            <a:spAutoFit/>
          </a:bodyPr>
          <a:lstStyle/>
          <a:p>
            <a:pPr algn="ctr">
              <a:lnSpc>
                <a:spcPct val="115000"/>
              </a:lnSpc>
              <a:spcAft>
                <a:spcPts val="1000"/>
              </a:spcAft>
            </a:pPr>
            <a:r>
              <a:rPr lang="en-US" sz="2300" b="1" dirty="0">
                <a:latin typeface="Times New Roman"/>
                <a:ea typeface="Calibri"/>
                <a:cs typeface="Arial"/>
              </a:rPr>
              <a:t>Phylum: Annelida </a:t>
            </a:r>
            <a:endParaRPr lang="en-US" sz="2300" dirty="0">
              <a:ea typeface="Calibri"/>
              <a:cs typeface="Arial"/>
            </a:endParaRPr>
          </a:p>
          <a:p>
            <a:pPr>
              <a:lnSpc>
                <a:spcPct val="115000"/>
              </a:lnSpc>
            </a:pPr>
            <a:r>
              <a:rPr lang="en-US" sz="2300" b="1" dirty="0">
                <a:latin typeface="Times New Roman"/>
                <a:ea typeface="Calibri"/>
                <a:cs typeface="Arial"/>
              </a:rPr>
              <a:t>(segmented worms)</a:t>
            </a:r>
            <a:endParaRPr lang="en-US" sz="2300" dirty="0">
              <a:ea typeface="Calibri"/>
              <a:cs typeface="Arial"/>
            </a:endParaRPr>
          </a:p>
          <a:p>
            <a:pPr algn="just">
              <a:lnSpc>
                <a:spcPct val="115000"/>
              </a:lnSpc>
            </a:pPr>
            <a:r>
              <a:rPr lang="en-US" sz="2300" dirty="0">
                <a:latin typeface="Times New Roman"/>
                <a:ea typeface="Calibri"/>
                <a:cs typeface="Arial"/>
              </a:rPr>
              <a:t>Only a few species of annelids are commonly known to human beings, these include the earthworms that make the soils healthy, the famous medicinal leeches which are still used in many countries for various medicinal uses, and marine </a:t>
            </a:r>
            <a:r>
              <a:rPr lang="en-US" sz="2300" dirty="0" err="1">
                <a:latin typeface="Times New Roman"/>
                <a:ea typeface="Calibri"/>
                <a:cs typeface="Arial"/>
              </a:rPr>
              <a:t>polychaetes</a:t>
            </a:r>
            <a:r>
              <a:rPr lang="en-US" sz="2300" dirty="0" smtClean="0">
                <a:latin typeface="Times New Roman"/>
                <a:ea typeface="Calibri"/>
                <a:cs typeface="Arial"/>
              </a:rPr>
              <a:t>.</a:t>
            </a:r>
            <a:endParaRPr lang="en-US" sz="2300" dirty="0">
              <a:ea typeface="Calibri"/>
              <a:cs typeface="Arial"/>
            </a:endParaRPr>
          </a:p>
          <a:p>
            <a:pPr>
              <a:lnSpc>
                <a:spcPct val="115000"/>
              </a:lnSpc>
            </a:pPr>
            <a:r>
              <a:rPr lang="en-US" sz="2300" b="1" dirty="0">
                <a:latin typeface="Times New Roman"/>
                <a:ea typeface="Calibri"/>
                <a:cs typeface="Arial"/>
              </a:rPr>
              <a:t>Class </a:t>
            </a:r>
            <a:r>
              <a:rPr lang="en-US" sz="2300" b="1" dirty="0" err="1">
                <a:latin typeface="Times New Roman"/>
                <a:ea typeface="Calibri"/>
                <a:cs typeface="Arial"/>
              </a:rPr>
              <a:t>Hirundinea</a:t>
            </a:r>
            <a:endParaRPr lang="en-US" sz="2300" dirty="0">
              <a:ea typeface="Calibri"/>
              <a:cs typeface="Arial"/>
            </a:endParaRPr>
          </a:p>
          <a:p>
            <a:pPr algn="just">
              <a:lnSpc>
                <a:spcPct val="115000"/>
              </a:lnSpc>
            </a:pPr>
            <a:r>
              <a:rPr lang="en-US" sz="2300" dirty="0">
                <a:latin typeface="Times New Roman"/>
                <a:ea typeface="Calibri"/>
                <a:cs typeface="Arial"/>
              </a:rPr>
              <a:t>This Class contains about 500 species of animals commonly known as leeches. Leeches are well known for their blood sucking habits. Except </a:t>
            </a:r>
            <a:endParaRPr lang="en-US" sz="2300" dirty="0">
              <a:ea typeface="Calibri"/>
              <a:cs typeface="Arial"/>
            </a:endParaRPr>
          </a:p>
          <a:p>
            <a:pPr algn="just">
              <a:lnSpc>
                <a:spcPct val="115000"/>
              </a:lnSpc>
            </a:pPr>
            <a:r>
              <a:rPr lang="en-US" sz="2300" dirty="0">
                <a:latin typeface="Times New Roman"/>
                <a:ea typeface="Calibri"/>
                <a:cs typeface="Arial"/>
              </a:rPr>
              <a:t>for the primitive </a:t>
            </a:r>
            <a:r>
              <a:rPr lang="en-US" sz="2300" i="1" dirty="0" err="1">
                <a:latin typeface="Times New Roman"/>
                <a:ea typeface="Calibri"/>
                <a:cs typeface="Arial"/>
              </a:rPr>
              <a:t>Acanthobdella</a:t>
            </a:r>
            <a:r>
              <a:rPr lang="en-US" sz="2300" i="1" dirty="0">
                <a:latin typeface="Times New Roman"/>
                <a:ea typeface="Calibri"/>
                <a:cs typeface="Arial"/>
              </a:rPr>
              <a:t> </a:t>
            </a:r>
            <a:r>
              <a:rPr lang="en-US" sz="2300" i="1" dirty="0" err="1">
                <a:latin typeface="Times New Roman"/>
                <a:ea typeface="Calibri"/>
                <a:cs typeface="Arial"/>
              </a:rPr>
              <a:t>peledina</a:t>
            </a:r>
            <a:r>
              <a:rPr lang="en-US" sz="2300" dirty="0">
                <a:latin typeface="Times New Roman"/>
                <a:ea typeface="Calibri"/>
                <a:cs typeface="Arial"/>
              </a:rPr>
              <a:t>, leeches have no chaetae and 33-34 body segments. They have two suckers which in most cases are located one at the anterior (head) end of the body composed of segments 1-4 and the other at the posterior (tail) end composed of segments 25-33. Like the </a:t>
            </a:r>
            <a:r>
              <a:rPr lang="en-US" sz="2300" dirty="0" err="1">
                <a:latin typeface="Times New Roman"/>
                <a:ea typeface="Calibri"/>
                <a:cs typeface="Arial"/>
              </a:rPr>
              <a:t>Oligochaeta</a:t>
            </a:r>
            <a:r>
              <a:rPr lang="en-US" sz="2300" dirty="0">
                <a:latin typeface="Times New Roman"/>
                <a:ea typeface="Calibri"/>
                <a:cs typeface="Arial"/>
              </a:rPr>
              <a:t> from which they are believed to have evolved, </a:t>
            </a:r>
            <a:r>
              <a:rPr lang="en-US" sz="2300" dirty="0" err="1">
                <a:latin typeface="Times New Roman"/>
                <a:ea typeface="Calibri"/>
                <a:cs typeface="Arial"/>
              </a:rPr>
              <a:t>Hirundinea</a:t>
            </a:r>
            <a:r>
              <a:rPr lang="en-US" sz="2300" dirty="0">
                <a:latin typeface="Times New Roman"/>
                <a:ea typeface="Calibri"/>
                <a:cs typeface="Arial"/>
              </a:rPr>
              <a:t> occur in fresh water, marine and terrestrial environments</a:t>
            </a:r>
            <a:r>
              <a:rPr lang="en-US" sz="2300" dirty="0" smtClean="0">
                <a:latin typeface="Times New Roman"/>
                <a:ea typeface="Calibri"/>
                <a:cs typeface="Arial"/>
              </a:rPr>
              <a:t>.</a:t>
            </a:r>
            <a:endParaRPr lang="en-US" sz="2300" dirty="0">
              <a:ea typeface="Calibri"/>
              <a:cs typeface="Arial"/>
            </a:endParaRPr>
          </a:p>
        </p:txBody>
      </p:sp>
    </p:spTree>
    <p:extLst>
      <p:ext uri="{BB962C8B-B14F-4D97-AF65-F5344CB8AC3E}">
        <p14:creationId xmlns:p14="http://schemas.microsoft.com/office/powerpoint/2010/main" val="757914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 y="0"/>
            <a:ext cx="8991600" cy="6888039"/>
          </a:xfrm>
          <a:prstGeom prst="rect">
            <a:avLst/>
          </a:prstGeom>
          <a:noFill/>
        </p:spPr>
        <p:txBody>
          <a:bodyPr wrap="square" rtlCol="1">
            <a:spAutoFit/>
          </a:bodyPr>
          <a:lstStyle/>
          <a:p>
            <a:pPr>
              <a:lnSpc>
                <a:spcPct val="115000"/>
              </a:lnSpc>
            </a:pPr>
            <a:r>
              <a:rPr lang="en-US" sz="2400" b="1" dirty="0">
                <a:latin typeface="Times New Roman"/>
                <a:ea typeface="Calibri"/>
                <a:cs typeface="Arial"/>
              </a:rPr>
              <a:t>Medicinal leech (</a:t>
            </a:r>
            <a:r>
              <a:rPr lang="en-US" sz="2400" b="1" i="1" dirty="0" err="1">
                <a:latin typeface="Times New Roman"/>
                <a:ea typeface="Calibri"/>
                <a:cs typeface="Arial"/>
              </a:rPr>
              <a:t>Hirudo</a:t>
            </a:r>
            <a:r>
              <a:rPr lang="en-US" sz="2400" b="1" i="1" dirty="0">
                <a:latin typeface="Times New Roman"/>
                <a:ea typeface="Calibri"/>
                <a:cs typeface="Arial"/>
              </a:rPr>
              <a:t> </a:t>
            </a:r>
            <a:r>
              <a:rPr lang="en-US" sz="2400" b="1" i="1" dirty="0" err="1">
                <a:latin typeface="Times New Roman"/>
                <a:ea typeface="Calibri"/>
                <a:cs typeface="Arial"/>
              </a:rPr>
              <a:t>medicinalis</a:t>
            </a:r>
            <a:r>
              <a:rPr lang="en-US" sz="2400" b="1" dirty="0" smtClean="0">
                <a:latin typeface="Times New Roman"/>
                <a:ea typeface="Calibri"/>
                <a:cs typeface="Arial"/>
              </a:rPr>
              <a:t>)</a:t>
            </a:r>
            <a:endParaRPr lang="en-US" sz="2400" dirty="0">
              <a:ea typeface="Calibri"/>
              <a:cs typeface="Arial"/>
            </a:endParaRPr>
          </a:p>
          <a:p>
            <a:pPr algn="just">
              <a:lnSpc>
                <a:spcPct val="115000"/>
              </a:lnSpc>
            </a:pPr>
            <a:r>
              <a:rPr lang="en-US" sz="2400" dirty="0">
                <a:latin typeface="Times New Roman"/>
                <a:ea typeface="Calibri"/>
                <a:cs typeface="Arial"/>
              </a:rPr>
              <a:t>Medicinal leech (</a:t>
            </a:r>
            <a:r>
              <a:rPr lang="en-US" sz="2400" i="1" dirty="0" err="1">
                <a:latin typeface="Times New Roman"/>
                <a:ea typeface="Calibri"/>
                <a:cs typeface="Arial"/>
              </a:rPr>
              <a:t>Hirudo</a:t>
            </a:r>
            <a:r>
              <a:rPr lang="en-US" sz="2400" i="1" dirty="0">
                <a:latin typeface="Times New Roman"/>
                <a:ea typeface="Calibri"/>
                <a:cs typeface="Arial"/>
              </a:rPr>
              <a:t> </a:t>
            </a:r>
            <a:r>
              <a:rPr lang="en-US" sz="2400" i="1" dirty="0" err="1">
                <a:latin typeface="Times New Roman"/>
                <a:ea typeface="Calibri"/>
                <a:cs typeface="Arial"/>
              </a:rPr>
              <a:t>medicinalis</a:t>
            </a:r>
            <a:r>
              <a:rPr lang="en-US" sz="2400" dirty="0">
                <a:latin typeface="Times New Roman"/>
                <a:ea typeface="Calibri"/>
                <a:cs typeface="Arial"/>
              </a:rPr>
              <a:t>) belongs to the Phylum Annelida, Class </a:t>
            </a:r>
            <a:r>
              <a:rPr lang="en-US" sz="2400" dirty="0" err="1">
                <a:latin typeface="Times New Roman"/>
                <a:ea typeface="Calibri"/>
                <a:cs typeface="Arial"/>
              </a:rPr>
              <a:t>Hirudinida</a:t>
            </a:r>
            <a:r>
              <a:rPr lang="en-US" sz="2400" dirty="0">
                <a:latin typeface="Times New Roman"/>
                <a:ea typeface="Calibri"/>
                <a:cs typeface="Arial"/>
              </a:rPr>
              <a:t>, Order </a:t>
            </a:r>
            <a:r>
              <a:rPr lang="en-US" sz="2400" dirty="0" err="1">
                <a:latin typeface="Times New Roman"/>
                <a:ea typeface="Calibri"/>
                <a:cs typeface="Arial"/>
              </a:rPr>
              <a:t>Gnathobdelida</a:t>
            </a:r>
            <a:r>
              <a:rPr lang="en-US" sz="2400" dirty="0">
                <a:latin typeface="Times New Roman"/>
                <a:ea typeface="Calibri"/>
                <a:cs typeface="Arial"/>
              </a:rPr>
              <a:t>, Family </a:t>
            </a:r>
            <a:r>
              <a:rPr lang="en-US" sz="2400" dirty="0" err="1">
                <a:latin typeface="Times New Roman"/>
                <a:ea typeface="Calibri"/>
                <a:cs typeface="Arial"/>
              </a:rPr>
              <a:t>Hirudinidae</a:t>
            </a:r>
            <a:r>
              <a:rPr lang="en-US" sz="2400" dirty="0">
                <a:latin typeface="Times New Roman"/>
                <a:ea typeface="Calibri"/>
                <a:cs typeface="Arial"/>
              </a:rPr>
              <a:t>, and Genus </a:t>
            </a:r>
            <a:r>
              <a:rPr lang="en-US" sz="2400" i="1" dirty="0" err="1">
                <a:latin typeface="Times New Roman"/>
                <a:ea typeface="Calibri"/>
                <a:cs typeface="Arial"/>
              </a:rPr>
              <a:t>Hirudo</a:t>
            </a:r>
            <a:r>
              <a:rPr lang="en-US" sz="2400" dirty="0" smtClean="0">
                <a:latin typeface="Times New Roman"/>
                <a:ea typeface="Calibri"/>
                <a:cs typeface="Arial"/>
              </a:rPr>
              <a:t>.</a:t>
            </a:r>
            <a:endParaRPr lang="en-US" sz="2400" dirty="0">
              <a:ea typeface="Calibri"/>
              <a:cs typeface="Arial"/>
            </a:endParaRPr>
          </a:p>
          <a:p>
            <a:pPr>
              <a:lnSpc>
                <a:spcPct val="115000"/>
              </a:lnSpc>
            </a:pPr>
            <a:r>
              <a:rPr lang="en-US" sz="2400" b="1" dirty="0">
                <a:latin typeface="Times New Roman"/>
                <a:ea typeface="Calibri"/>
                <a:cs typeface="Arial"/>
              </a:rPr>
              <a:t>Morphology</a:t>
            </a:r>
            <a:endParaRPr lang="en-US" sz="2400" dirty="0">
              <a:ea typeface="Calibri"/>
              <a:cs typeface="Arial"/>
            </a:endParaRPr>
          </a:p>
          <a:p>
            <a:pPr algn="just">
              <a:lnSpc>
                <a:spcPct val="115000"/>
              </a:lnSpc>
            </a:pPr>
            <a:r>
              <a:rPr lang="en-US" sz="2400" dirty="0">
                <a:latin typeface="Times New Roman"/>
                <a:ea typeface="Calibri"/>
                <a:cs typeface="Arial"/>
              </a:rPr>
              <a:t>Leeches have segmented bodies like an earthworm. The body is divided into 33 or 34 segments. Externally, medicinal leeches tend to have a brown and red striped design on an olive colored background. They all have an anterior (oral) sucker and a posterior (anal or caudal) sucker formed from the last seven segments of their body. The oral sucker contains the mouth and is used to connect to a host for feeding. They use a combination of mucus and suction  (caused by concentric muscles in the sucker) to stay attached. Medicinal leeches have three jaws that look like little saws, and on them are about 100 sharp teeth used to incise the host. The leech also has five pairs of eyes. The leeches can grow up to 20 cm in length</a:t>
            </a:r>
            <a:endParaRPr lang="en-US" sz="2400" dirty="0">
              <a:ea typeface="Calibri"/>
              <a:cs typeface="Arial"/>
            </a:endParaRPr>
          </a:p>
        </p:txBody>
      </p:sp>
    </p:spTree>
    <p:extLst>
      <p:ext uri="{BB962C8B-B14F-4D97-AF65-F5344CB8AC3E}">
        <p14:creationId xmlns:p14="http://schemas.microsoft.com/office/powerpoint/2010/main" val="304197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1" descr="C:\Users\com\Desktop\Untitled.png"/>
          <p:cNvPicPr/>
          <p:nvPr/>
        </p:nvPicPr>
        <p:blipFill>
          <a:blip r:embed="rId2">
            <a:extLst>
              <a:ext uri="{28A0092B-C50C-407E-A947-70E740481C1C}">
                <a14:useLocalDpi xmlns:a14="http://schemas.microsoft.com/office/drawing/2010/main" val="0"/>
              </a:ext>
            </a:extLst>
          </a:blip>
          <a:srcRect/>
          <a:stretch>
            <a:fillRect/>
          </a:stretch>
        </p:blipFill>
        <p:spPr bwMode="auto">
          <a:xfrm>
            <a:off x="1295400" y="533400"/>
            <a:ext cx="6324600" cy="4876800"/>
          </a:xfrm>
          <a:prstGeom prst="rect">
            <a:avLst/>
          </a:prstGeom>
          <a:noFill/>
          <a:ln>
            <a:noFill/>
          </a:ln>
        </p:spPr>
      </p:pic>
      <p:sp>
        <p:nvSpPr>
          <p:cNvPr id="5" name="Rectangle 4"/>
          <p:cNvSpPr/>
          <p:nvPr/>
        </p:nvSpPr>
        <p:spPr>
          <a:xfrm>
            <a:off x="228600" y="5715000"/>
            <a:ext cx="8763000" cy="517065"/>
          </a:xfrm>
          <a:prstGeom prst="rect">
            <a:avLst/>
          </a:prstGeom>
        </p:spPr>
        <p:txBody>
          <a:bodyPr wrap="square">
            <a:spAutoFit/>
          </a:bodyPr>
          <a:lstStyle/>
          <a:p>
            <a:pPr>
              <a:lnSpc>
                <a:spcPct val="115000"/>
              </a:lnSpc>
              <a:spcAft>
                <a:spcPts val="1000"/>
              </a:spcAft>
            </a:pPr>
            <a:r>
              <a:rPr lang="en-US" sz="2400" b="1" dirty="0">
                <a:latin typeface="Times New Roman"/>
                <a:ea typeface="Calibri"/>
                <a:cs typeface="Arial"/>
              </a:rPr>
              <a:t>General morphology of the medicinal leech (</a:t>
            </a:r>
            <a:r>
              <a:rPr lang="en-US" sz="2400" b="1" i="1" dirty="0" err="1">
                <a:latin typeface="Times New Roman"/>
                <a:ea typeface="Calibri"/>
                <a:cs typeface="Arial"/>
              </a:rPr>
              <a:t>Hirudo</a:t>
            </a:r>
            <a:r>
              <a:rPr lang="en-US" sz="2400" b="1" i="1" dirty="0">
                <a:latin typeface="Times New Roman"/>
                <a:ea typeface="Calibri"/>
                <a:cs typeface="Arial"/>
              </a:rPr>
              <a:t> </a:t>
            </a:r>
            <a:r>
              <a:rPr lang="en-US" sz="2400" b="1" i="1" dirty="0" err="1">
                <a:latin typeface="Times New Roman"/>
                <a:ea typeface="Calibri"/>
                <a:cs typeface="Arial"/>
              </a:rPr>
              <a:t>medicinalis</a:t>
            </a:r>
            <a:r>
              <a:rPr lang="en-US" sz="2400" b="1" dirty="0">
                <a:latin typeface="Times New Roman"/>
                <a:ea typeface="Calibri"/>
                <a:cs typeface="Arial"/>
              </a:rPr>
              <a:t>).</a:t>
            </a:r>
            <a:endParaRPr lang="en-US" sz="2400" dirty="0">
              <a:ea typeface="Calibri"/>
              <a:cs typeface="Arial"/>
            </a:endParaRPr>
          </a:p>
        </p:txBody>
      </p:sp>
    </p:spTree>
    <p:extLst>
      <p:ext uri="{BB962C8B-B14F-4D97-AF65-F5344CB8AC3E}">
        <p14:creationId xmlns:p14="http://schemas.microsoft.com/office/powerpoint/2010/main" val="4274799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463308"/>
          </a:xfrm>
          <a:prstGeom prst="rect">
            <a:avLst/>
          </a:prstGeom>
        </p:spPr>
        <p:txBody>
          <a:bodyPr wrap="square">
            <a:spAutoFit/>
          </a:bodyPr>
          <a:lstStyle/>
          <a:p>
            <a:pPr>
              <a:lnSpc>
                <a:spcPct val="115000"/>
              </a:lnSpc>
            </a:pPr>
            <a:r>
              <a:rPr lang="en-US" sz="2400" b="1" dirty="0">
                <a:latin typeface="Times New Roman"/>
                <a:ea typeface="Calibri"/>
                <a:cs typeface="Arial"/>
              </a:rPr>
              <a:t>Biology and habitat</a:t>
            </a:r>
            <a:endParaRPr lang="en-US" sz="2400" dirty="0">
              <a:ea typeface="Calibri"/>
              <a:cs typeface="Arial"/>
            </a:endParaRPr>
          </a:p>
          <a:p>
            <a:pPr algn="just">
              <a:lnSpc>
                <a:spcPct val="115000"/>
              </a:lnSpc>
            </a:pPr>
            <a:r>
              <a:rPr lang="en-US" sz="2400" dirty="0">
                <a:latin typeface="Times New Roman"/>
                <a:ea typeface="Calibri"/>
                <a:cs typeface="Arial"/>
              </a:rPr>
              <a:t>The leech is an amphibious freshwater animal, and usually found in small pools with muddy bottoms. Leeches feed on blood. Having attached itself to the host animal, it pierces the skin and injects an </a:t>
            </a:r>
            <a:r>
              <a:rPr lang="en-US" sz="2400" dirty="0" err="1">
                <a:latin typeface="Times New Roman"/>
                <a:ea typeface="Calibri"/>
                <a:cs typeface="Arial"/>
              </a:rPr>
              <a:t>anaesthetic</a:t>
            </a:r>
            <a:r>
              <a:rPr lang="en-US" sz="2400" dirty="0">
                <a:latin typeface="Times New Roman"/>
                <a:ea typeface="Calibri"/>
                <a:cs typeface="Arial"/>
              </a:rPr>
              <a:t> to hide the pain of its bite so that the host does not find the leech and remove it, and an anticoagulant chemical, which prevents the host’s blood from clotting whilst the leech feeds. The length of time a leech may feed seems to vary. During a meal, it may extract 15 </a:t>
            </a:r>
            <a:r>
              <a:rPr lang="en-US" sz="2400" dirty="0" err="1">
                <a:latin typeface="Times New Roman"/>
                <a:ea typeface="Calibri"/>
                <a:cs typeface="Arial"/>
              </a:rPr>
              <a:t>millilitres</a:t>
            </a:r>
            <a:r>
              <a:rPr lang="en-US" sz="2400" dirty="0">
                <a:latin typeface="Times New Roman"/>
                <a:ea typeface="Calibri"/>
                <a:cs typeface="Arial"/>
              </a:rPr>
              <a:t> of blood, which can increase the size of the leech by anything up to eleven times its normal body dimensions. A leech’s meal can sustain it for over six months. Leeches find their host animals by detecting disturbance in the water, and they can prey on small creatures as well as large. A frog or a newt, for example, can die from excessive blood-loss following an attack by a leech. Leeches are often found in the nests of birds and seem to use them as shelter as well as finding a food source. </a:t>
            </a:r>
            <a:endParaRPr lang="en-US" sz="2400" dirty="0">
              <a:ea typeface="Calibri"/>
              <a:cs typeface="Arial"/>
            </a:endParaRPr>
          </a:p>
        </p:txBody>
      </p:sp>
    </p:spTree>
    <p:extLst>
      <p:ext uri="{BB962C8B-B14F-4D97-AF65-F5344CB8AC3E}">
        <p14:creationId xmlns:p14="http://schemas.microsoft.com/office/powerpoint/2010/main" val="981772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794809"/>
          </a:xfrm>
          <a:prstGeom prst="rect">
            <a:avLst/>
          </a:prstGeom>
          <a:noFill/>
        </p:spPr>
        <p:txBody>
          <a:bodyPr wrap="square" rtlCol="1">
            <a:spAutoFit/>
          </a:bodyPr>
          <a:lstStyle/>
          <a:p>
            <a:pPr>
              <a:lnSpc>
                <a:spcPct val="115000"/>
              </a:lnSpc>
            </a:pPr>
            <a:r>
              <a:rPr lang="en-US" sz="2000" b="1" dirty="0">
                <a:latin typeface="Times New Roman"/>
                <a:ea typeface="Calibri"/>
                <a:cs typeface="Arial"/>
              </a:rPr>
              <a:t>Life cycle</a:t>
            </a:r>
            <a:endParaRPr lang="en-US" sz="2000" dirty="0">
              <a:ea typeface="Calibri"/>
              <a:cs typeface="Arial"/>
            </a:endParaRPr>
          </a:p>
          <a:p>
            <a:pPr algn="just">
              <a:lnSpc>
                <a:spcPct val="115000"/>
              </a:lnSpc>
            </a:pPr>
            <a:r>
              <a:rPr lang="en-US" sz="2000" dirty="0">
                <a:latin typeface="Times New Roman"/>
                <a:ea typeface="Calibri"/>
                <a:cs typeface="Arial"/>
              </a:rPr>
              <a:t>Leeches are true hermaphrodites, having both male and female parts, but they still need to come together to mate with each other. After mating, 15-50 eggs are laid in a spongy case or cocoon, above the waterline often under stones. The eggs hatch in three to five weeks and the young leeches need two seasons of feeding before they are ready to breed.</a:t>
            </a:r>
            <a:endParaRPr lang="en-US" sz="2000" dirty="0">
              <a:ea typeface="Calibri"/>
              <a:cs typeface="Arial"/>
            </a:endParaRPr>
          </a:p>
          <a:p>
            <a:pPr>
              <a:lnSpc>
                <a:spcPct val="115000"/>
              </a:lnSpc>
            </a:pPr>
            <a:r>
              <a:rPr lang="en-US" sz="2000" dirty="0">
                <a:latin typeface="Times New Roman"/>
                <a:ea typeface="Calibri"/>
                <a:cs typeface="Arial"/>
              </a:rPr>
              <a:t>Use of </a:t>
            </a:r>
            <a:r>
              <a:rPr lang="en-US" sz="2000" i="1" dirty="0" err="1">
                <a:latin typeface="Times New Roman"/>
                <a:ea typeface="Calibri"/>
                <a:cs typeface="Arial"/>
              </a:rPr>
              <a:t>Hirudo</a:t>
            </a:r>
            <a:r>
              <a:rPr lang="en-US" sz="2000" i="1" dirty="0">
                <a:latin typeface="Times New Roman"/>
                <a:ea typeface="Calibri"/>
                <a:cs typeface="Arial"/>
              </a:rPr>
              <a:t> </a:t>
            </a:r>
            <a:r>
              <a:rPr lang="en-US" sz="2000" i="1" dirty="0" err="1">
                <a:latin typeface="Times New Roman"/>
                <a:ea typeface="Calibri"/>
                <a:cs typeface="Arial"/>
              </a:rPr>
              <a:t>medicinalis</a:t>
            </a:r>
            <a:r>
              <a:rPr lang="en-US" sz="2000" i="1" dirty="0">
                <a:latin typeface="Times New Roman"/>
                <a:ea typeface="Calibri"/>
                <a:cs typeface="Arial"/>
              </a:rPr>
              <a:t> </a:t>
            </a:r>
            <a:r>
              <a:rPr lang="en-US" sz="2000" dirty="0">
                <a:latin typeface="Times New Roman"/>
                <a:ea typeface="Calibri"/>
                <a:cs typeface="Arial"/>
              </a:rPr>
              <a:t>in medicine</a:t>
            </a:r>
            <a:endParaRPr lang="en-US" sz="2000" dirty="0">
              <a:ea typeface="Calibri"/>
              <a:cs typeface="Arial"/>
            </a:endParaRPr>
          </a:p>
          <a:p>
            <a:pPr algn="just">
              <a:lnSpc>
                <a:spcPct val="115000"/>
              </a:lnSpc>
            </a:pPr>
            <a:r>
              <a:rPr lang="en-US" sz="2000" dirty="0">
                <a:latin typeface="Times New Roman"/>
                <a:ea typeface="Calibri"/>
                <a:cs typeface="Arial"/>
              </a:rPr>
              <a:t>However, medicinal leeches have been used for removing ‘bad blood’ from human patients for hundreds of years. Leech saliva contains several compounds including a </a:t>
            </a:r>
            <a:r>
              <a:rPr lang="en-US" sz="2000" dirty="0" err="1">
                <a:latin typeface="Times New Roman"/>
                <a:ea typeface="Calibri"/>
                <a:cs typeface="Arial"/>
              </a:rPr>
              <a:t>hyaluronidase</a:t>
            </a:r>
            <a:r>
              <a:rPr lang="en-US" sz="2000" dirty="0">
                <a:latin typeface="Times New Roman"/>
                <a:ea typeface="Calibri"/>
                <a:cs typeface="Arial"/>
              </a:rPr>
              <a:t> (increases the permeability of the host skin), a histamine-like compound or vasodilator (dilates the blood vessels), an anticoagulant (prevents blood clots or breaks apart clots) and possibly </a:t>
            </a:r>
            <a:r>
              <a:rPr lang="en-US" sz="2000" dirty="0" err="1">
                <a:latin typeface="Times New Roman"/>
                <a:ea typeface="Calibri"/>
                <a:cs typeface="Arial"/>
              </a:rPr>
              <a:t>ananesthetic</a:t>
            </a:r>
            <a:r>
              <a:rPr lang="en-US" sz="2000" dirty="0">
                <a:latin typeface="Times New Roman"/>
                <a:ea typeface="Calibri"/>
                <a:cs typeface="Arial"/>
              </a:rPr>
              <a:t>. In addition, the leech saliva contains a peptide called </a:t>
            </a:r>
            <a:r>
              <a:rPr lang="en-US" sz="2000" dirty="0" err="1">
                <a:latin typeface="Times New Roman"/>
                <a:ea typeface="Calibri"/>
                <a:cs typeface="Arial"/>
              </a:rPr>
              <a:t>hirudin</a:t>
            </a:r>
            <a:r>
              <a:rPr lang="en-US" sz="2000" dirty="0">
                <a:latin typeface="Times New Roman"/>
                <a:ea typeface="Calibri"/>
                <a:cs typeface="Arial"/>
              </a:rPr>
              <a:t>, which is a highly effective anticoagulant. The leech needs this to prevent blood clots (which would block its feeding) from forming in the wound created by its mouthparts. These properties are difficult to achieve using other medical techniques, and it is for this reason that leeches have come back into clinical practice in the last 25 years. The small amounts of </a:t>
            </a:r>
            <a:r>
              <a:rPr lang="en-US" sz="2000" dirty="0" err="1">
                <a:latin typeface="Times New Roman"/>
                <a:ea typeface="Calibri"/>
                <a:cs typeface="Arial"/>
              </a:rPr>
              <a:t>hirudin</a:t>
            </a:r>
            <a:r>
              <a:rPr lang="en-US" sz="2000" dirty="0">
                <a:latin typeface="Times New Roman"/>
                <a:ea typeface="Calibri"/>
                <a:cs typeface="Arial"/>
              </a:rPr>
              <a:t> present in leeches makes it unsuitable to be harvested for more general medical use, so </a:t>
            </a:r>
            <a:r>
              <a:rPr lang="en-US" sz="2000" dirty="0" err="1">
                <a:latin typeface="Times New Roman"/>
                <a:ea typeface="Calibri"/>
                <a:cs typeface="Arial"/>
              </a:rPr>
              <a:t>hirudin</a:t>
            </a:r>
            <a:r>
              <a:rPr lang="en-US" sz="2000" dirty="0">
                <a:latin typeface="Times New Roman"/>
                <a:ea typeface="Calibri"/>
                <a:cs typeface="Arial"/>
              </a:rPr>
              <a:t> (or related chemicals) have been </a:t>
            </a:r>
            <a:r>
              <a:rPr lang="en-US" sz="2000" dirty="0" err="1">
                <a:latin typeface="Times New Roman"/>
                <a:ea typeface="Calibri"/>
                <a:cs typeface="Arial"/>
              </a:rPr>
              <a:t>synthesised</a:t>
            </a:r>
            <a:r>
              <a:rPr lang="en-US" sz="2000" dirty="0">
                <a:latin typeface="Times New Roman"/>
                <a:ea typeface="Calibri"/>
                <a:cs typeface="Arial"/>
              </a:rPr>
              <a:t> using recombinant-DNA technology.</a:t>
            </a:r>
            <a:endParaRPr lang="en-US" sz="2000" dirty="0">
              <a:ea typeface="Calibri"/>
              <a:cs typeface="Arial"/>
            </a:endParaRPr>
          </a:p>
        </p:txBody>
      </p:sp>
    </p:spTree>
    <p:extLst>
      <p:ext uri="{BB962C8B-B14F-4D97-AF65-F5344CB8AC3E}">
        <p14:creationId xmlns:p14="http://schemas.microsoft.com/office/powerpoint/2010/main" val="3584476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1273</Words>
  <Application>Microsoft Office PowerPoint</Application>
  <PresentationFormat>On-screen Show (4:3)</PresentationFormat>
  <Paragraphs>48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Dr-dodo</dc:creator>
  <cp:lastModifiedBy>DR.Ahmed Saker 2o1O</cp:lastModifiedBy>
  <cp:revision>5</cp:revision>
  <dcterms:created xsi:type="dcterms:W3CDTF">2006-08-16T00:00:00Z</dcterms:created>
  <dcterms:modified xsi:type="dcterms:W3CDTF">2019-09-24T13:44:23Z</dcterms:modified>
</cp:coreProperties>
</file>